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6" r:id="rId3"/>
    <p:sldId id="271" r:id="rId4"/>
    <p:sldId id="272" r:id="rId5"/>
    <p:sldId id="273" r:id="rId6"/>
    <p:sldId id="258" r:id="rId7"/>
    <p:sldId id="259" r:id="rId8"/>
    <p:sldId id="264" r:id="rId9"/>
    <p:sldId id="265" r:id="rId10"/>
    <p:sldId id="267" r:id="rId11"/>
    <p:sldId id="268" r:id="rId12"/>
    <p:sldId id="274" r:id="rId13"/>
    <p:sldId id="270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966920-2D9C-40F5-AB24-651079951E23}" v="473" dt="2026-03-25T17:10:51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Schneider" userId="ca4fca59-39c0-408d-adc5-91742fccf74c" providerId="ADAL" clId="{BADED692-8753-4A47-9CFD-A5EA7563DD78}"/>
    <pc:docChg chg="undo custSel addSld delSld modSld">
      <pc:chgData name="Christine Schneider" userId="ca4fca59-39c0-408d-adc5-91742fccf74c" providerId="ADAL" clId="{BADED692-8753-4A47-9CFD-A5EA7563DD78}" dt="2026-03-25T17:10:51.045" v="816" actId="6549"/>
      <pc:docMkLst>
        <pc:docMk/>
      </pc:docMkLst>
      <pc:sldChg chg="modSp">
        <pc:chgData name="Christine Schneider" userId="ca4fca59-39c0-408d-adc5-91742fccf74c" providerId="ADAL" clId="{BADED692-8753-4A47-9CFD-A5EA7563DD78}" dt="2026-03-24T14:53:37.228" v="448" actId="20577"/>
        <pc:sldMkLst>
          <pc:docMk/>
          <pc:sldMk cId="0" sldId="268"/>
        </pc:sldMkLst>
        <pc:spChg chg="mod">
          <ac:chgData name="Christine Schneider" userId="ca4fca59-39c0-408d-adc5-91742fccf74c" providerId="ADAL" clId="{BADED692-8753-4A47-9CFD-A5EA7563DD78}" dt="2026-03-24T14:53:37.228" v="448" actId="20577"/>
          <ac:spMkLst>
            <pc:docMk/>
            <pc:sldMk cId="0" sldId="268"/>
            <ac:spMk id="6" creationId="{00000000-0000-0000-0000-000000000000}"/>
          </ac:spMkLst>
        </pc:spChg>
      </pc:sldChg>
      <pc:sldChg chg="modSp mod addAnim delAnim modAnim">
        <pc:chgData name="Christine Schneider" userId="ca4fca59-39c0-408d-adc5-91742fccf74c" providerId="ADAL" clId="{BADED692-8753-4A47-9CFD-A5EA7563DD78}" dt="2026-03-25T17:10:51.045" v="816" actId="6549"/>
        <pc:sldMkLst>
          <pc:docMk/>
          <pc:sldMk cId="0" sldId="273"/>
        </pc:sldMkLst>
        <pc:spChg chg="mod">
          <ac:chgData name="Christine Schneider" userId="ca4fca59-39c0-408d-adc5-91742fccf74c" providerId="ADAL" clId="{BADED692-8753-4A47-9CFD-A5EA7563DD78}" dt="2026-03-25T16:20:51.717" v="618" actId="21"/>
          <ac:spMkLst>
            <pc:docMk/>
            <pc:sldMk cId="0" sldId="273"/>
            <ac:spMk id="9" creationId="{00000000-0000-0000-0000-000000000000}"/>
          </ac:spMkLst>
        </pc:spChg>
        <pc:spChg chg="mod">
          <ac:chgData name="Christine Schneider" userId="ca4fca59-39c0-408d-adc5-91742fccf74c" providerId="ADAL" clId="{BADED692-8753-4A47-9CFD-A5EA7563DD78}" dt="2026-03-25T16:23:00.135" v="809" actId="21"/>
          <ac:spMkLst>
            <pc:docMk/>
            <pc:sldMk cId="0" sldId="273"/>
            <ac:spMk id="12" creationId="{00000000-0000-0000-0000-000000000000}"/>
          </ac:spMkLst>
        </pc:spChg>
        <pc:spChg chg="mod">
          <ac:chgData name="Christine Schneider" userId="ca4fca59-39c0-408d-adc5-91742fccf74c" providerId="ADAL" clId="{BADED692-8753-4A47-9CFD-A5EA7563DD78}" dt="2026-03-25T16:23:17.204" v="811" actId="255"/>
          <ac:spMkLst>
            <pc:docMk/>
            <pc:sldMk cId="0" sldId="273"/>
            <ac:spMk id="15" creationId="{00000000-0000-0000-0000-000000000000}"/>
          </ac:spMkLst>
        </pc:spChg>
        <pc:spChg chg="mod">
          <ac:chgData name="Christine Schneider" userId="ca4fca59-39c0-408d-adc5-91742fccf74c" providerId="ADAL" clId="{BADED692-8753-4A47-9CFD-A5EA7563DD78}" dt="2026-03-25T17:10:51.045" v="816" actId="6549"/>
          <ac:spMkLst>
            <pc:docMk/>
            <pc:sldMk cId="0" sldId="273"/>
            <ac:spMk id="18" creationId="{00000000-0000-0000-0000-000000000000}"/>
          </ac:spMkLst>
        </pc:spChg>
      </pc:sldChg>
      <pc:sldChg chg="addSp modSp add mod setBg modAnim">
        <pc:chgData name="Christine Schneider" userId="ca4fca59-39c0-408d-adc5-91742fccf74c" providerId="ADAL" clId="{BADED692-8753-4A47-9CFD-A5EA7563DD78}" dt="2026-03-25T16:25:42.544" v="815" actId="20577"/>
        <pc:sldMkLst>
          <pc:docMk/>
          <pc:sldMk cId="0" sldId="276"/>
        </pc:sldMkLst>
        <pc:spChg chg="mod">
          <ac:chgData name="Christine Schneider" userId="ca4fca59-39c0-408d-adc5-91742fccf74c" providerId="ADAL" clId="{BADED692-8753-4A47-9CFD-A5EA7563DD78}" dt="2026-03-20T21:16:50.436" v="412" actId="20577"/>
          <ac:spMkLst>
            <pc:docMk/>
            <pc:sldMk cId="0" sldId="276"/>
            <ac:spMk id="3" creationId="{00000000-0000-0000-0000-000000000000}"/>
          </ac:spMkLst>
        </pc:spChg>
        <pc:spChg chg="mod">
          <ac:chgData name="Christine Schneider" userId="ca4fca59-39c0-408d-adc5-91742fccf74c" providerId="ADAL" clId="{BADED692-8753-4A47-9CFD-A5EA7563DD78}" dt="2026-03-25T16:25:42.544" v="815" actId="20577"/>
          <ac:spMkLst>
            <pc:docMk/>
            <pc:sldMk cId="0" sldId="276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349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DEMONSTRATING CFO COMPETENCY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Present Your Experience &amp; Prove Your Value at Interview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114800" y="3474720"/>
            <a:ext cx="914400" cy="4572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 of Metrics That Demonstrate Value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4114800" cy="164592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640080" y="12344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Performance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growth • Margin expansion • Cost reduction • Cash flow improvement • Working capital optimization • ROI/ROIC improvement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846320" y="1097280"/>
            <a:ext cx="4114800" cy="164592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5029200" y="12344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Efficiency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0" y="160020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cycle time • FTE productivity • Process automation • System uptime • Forecast accuracy • Report delivery time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4114800" cy="164592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640080" y="30175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Impact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33832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M&amp;A value created • Capital raised • Market expansion results • Risk reduction • Compliance improvements • Stakeholder satisfaction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46320" y="2880360"/>
            <a:ext cx="4114800" cy="164592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029200" y="30175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&amp; Organizational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029200" y="33832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growth/development • Retention/turnover • Engagement scores • Promotion rates • Training hours • Cross-functional collaboration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the Interview: Execution Tips</a:t>
            </a:r>
            <a:endParaRPr lang="en-US" sz="3800" dirty="0"/>
          </a:p>
        </p:txBody>
      </p:sp>
      <p:sp>
        <p:nvSpPr>
          <p:cNvPr id="4" name="Text 1"/>
          <p:cNvSpPr/>
          <p:nvPr/>
        </p:nvSpPr>
        <p:spPr>
          <a:xfrm>
            <a:off x="1097280" y="123444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the outcome: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the impressive result, then explain how you achieved it</a:t>
            </a:r>
            <a:endParaRPr lang="en-US" sz="1500" dirty="0"/>
          </a:p>
        </p:txBody>
      </p:sp>
      <p:sp>
        <p:nvSpPr>
          <p:cNvPr id="6" name="Text 2"/>
          <p:cNvSpPr/>
          <p:nvPr/>
        </p:nvSpPr>
        <p:spPr>
          <a:xfrm>
            <a:off x="1097280" y="187452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'So What?' test: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stating any achievement, ask yourself 'So what?' - if you haven’t </a:t>
            </a:r>
            <a:r>
              <a:rPr lang="en-US" sz="140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the business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impact, add it</a:t>
            </a:r>
            <a:endParaRPr lang="en-US" sz="1500" dirty="0"/>
          </a:p>
        </p:txBody>
      </p:sp>
      <p:sp>
        <p:nvSpPr>
          <p:cNvPr id="8" name="Text 3"/>
          <p:cNvSpPr/>
          <p:nvPr/>
        </p:nvSpPr>
        <p:spPr>
          <a:xfrm>
            <a:off x="1097280" y="251460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'I' and 'We':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'I' for your decisions/actions, 'we' for team execution - show ownership AND collaboration</a:t>
            </a:r>
            <a:endParaRPr lang="en-US" sz="1500" dirty="0"/>
          </a:p>
        </p:txBody>
      </p:sp>
      <p:sp>
        <p:nvSpPr>
          <p:cNvPr id="10" name="Text 4"/>
          <p:cNvSpPr/>
          <p:nvPr/>
        </p:nvSpPr>
        <p:spPr>
          <a:xfrm>
            <a:off x="1097280" y="315468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to their challenges: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possible, relate your examples to the company's known strategic priorities or pain points</a:t>
            </a:r>
            <a:endParaRPr lang="en-US" sz="1500" dirty="0"/>
          </a:p>
        </p:txBody>
      </p:sp>
      <p:sp>
        <p:nvSpPr>
          <p:cNvPr id="12" name="Text 5"/>
          <p:cNvSpPr/>
          <p:nvPr/>
        </p:nvSpPr>
        <p:spPr>
          <a:xfrm>
            <a:off x="1097280" y="379476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follow-ups: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Interviewers will probe for details - know the numbers, challenges faced, and lessons learned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Mastering “I” vs “We” and Soft Control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1371600" y="1463040"/>
            <a:ext cx="6400800" cy="2743200"/>
          </a:xfrm>
          <a:prstGeom prst="rect">
            <a:avLst/>
          </a:prstGeom>
          <a:solidFill>
            <a:srgbClr val="2F559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554480" y="1828800"/>
            <a:ext cx="6035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</a:rPr>
              <a:t>Use “I”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</a:rPr>
              <a:t> when it was YOUR idea, YOUR initiative, YOUR decision. Don’t hide your contribution - the interviewer needs to know what YOU bring.</a:t>
            </a:r>
            <a:endParaRPr lang="en-US" sz="1800" dirty="0"/>
          </a:p>
          <a:p>
            <a:pPr marL="0" indent="0" algn="l">
              <a:buNone/>
            </a:pPr>
            <a:endParaRPr lang="en-US" sz="1000" dirty="0"/>
          </a:p>
          <a:p>
            <a:pPr marL="0" indent="0" algn="l"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</a:rPr>
              <a:t>Soft Control: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</a:rPr>
              <a:t> Take initiative - volunteer relevant examples even if not directly asked. “Can I tell you about a time when I actually dealt with that?”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Show, Don't Just Tell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 everything - numbers prove your impact and make you memorable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framework: Starting point → Your actions → Results → Timeframe → Business impact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ownership with 'I' while showing collaboration with 'we'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your achievements to business value, not just task completion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5-7 strong examples covering different competency areas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delivering your stories concisely with all key metrics included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1289566"/>
            <a:ext cx="2706414" cy="7625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</a:rPr>
              <a:t>Agenda</a:t>
            </a:r>
            <a:endParaRPr lang="en-US" sz="3800" dirty="0"/>
          </a:p>
        </p:txBody>
      </p:sp>
      <p:sp>
        <p:nvSpPr>
          <p:cNvPr id="3" name="Left Column"/>
          <p:cNvSpPr/>
          <p:nvPr/>
        </p:nvSpPr>
        <p:spPr>
          <a:xfrm>
            <a:off x="524703" y="2322786"/>
            <a:ext cx="4000000" cy="26696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1. What is Competency-Based Interviewing?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2. The STAR Method &amp; building your evidence bank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3. The Pillars of Demonstrating Competency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4. Do’s and Don’ts</a:t>
            </a:r>
          </a:p>
          <a:p>
            <a:pPr marL="0" indent="0">
              <a:buNone/>
            </a:pPr>
            <a:endParaRPr lang="en-US" sz="800" dirty="0">
              <a:solidFill>
                <a:srgbClr val="2C3E50"/>
              </a:solidFill>
              <a:latin typeface="Calibri" pitchFamily="34" charset="0"/>
            </a:endParaRPr>
          </a:p>
          <a:p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4. The Quantification Framework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Right Column"/>
          <p:cNvSpPr/>
          <p:nvPr/>
        </p:nvSpPr>
        <p:spPr>
          <a:xfrm>
            <a:off x="4700000" y="2322786"/>
            <a:ext cx="4000000" cy="282071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7. Weak Phrases to Avoid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8. Categories of Metrics That Demonstrate Value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9. During the Interview - Execution Tips</a:t>
            </a:r>
            <a:endParaRPr lang="en-US" sz="16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</a:rPr>
              <a:t>10. Using AI to prepare</a:t>
            </a:r>
          </a:p>
          <a:p>
            <a:pPr marL="0" indent="0">
              <a:buNone/>
            </a:pPr>
            <a:endParaRPr lang="en-US" sz="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498914-97F5-ADD7-EBB0-1BAC576E7DDE}"/>
              </a:ext>
            </a:extLst>
          </p:cNvPr>
          <p:cNvSpPr txBox="1"/>
          <p:nvPr/>
        </p:nvSpPr>
        <p:spPr>
          <a:xfrm>
            <a:off x="6022428" y="609600"/>
            <a:ext cx="2343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 descr="A blue circle with a letter and a blue circle with a white background&#10;&#10;Description automatically generated">
            <a:extLst>
              <a:ext uri="{FF2B5EF4-FFF2-40B4-BE49-F238E27FC236}">
                <a16:creationId xmlns:a16="http://schemas.microsoft.com/office/drawing/2014/main" id="{97DDFE43-E311-8C6E-5AEA-10D849D1DA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150" y="298966"/>
            <a:ext cx="36957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Competency-Based Interviewing</a:t>
            </a: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864476" y="1114098"/>
            <a:ext cx="7501758" cy="3755082"/>
          </a:xfrm>
          <a:prstGeom prst="rect">
            <a:avLst/>
          </a:prstGeom>
          <a:solidFill>
            <a:srgbClr val="2F559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554480" y="1828800"/>
            <a:ext cx="6035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interview technique designed to </a:t>
            </a:r>
            <a:r>
              <a:rPr lang="en-US" sz="20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elicit evidence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you that will help determine whether you have the competencies required to do the job.</a:t>
            </a:r>
          </a:p>
          <a:p>
            <a:pPr algn="ctr"/>
            <a:endParaRPr lang="en-US" sz="2000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just tell them what you did.  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them the </a:t>
            </a:r>
            <a:r>
              <a:rPr lang="en-US" sz="2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you created with </a:t>
            </a:r>
            <a:r>
              <a:rPr lang="en-US" sz="2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QUANTIFIABLE RESULTS</a:t>
            </a: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</a:rPr>
              <a:t>Based on the principle that </a:t>
            </a:r>
            <a:r>
              <a:rPr lang="en-US" sz="1800" b="1" i="1" dirty="0">
                <a:solidFill>
                  <a:srgbClr val="FFFFFF"/>
                </a:solidFill>
                <a:latin typeface="Calibri" pitchFamily="34" charset="0"/>
              </a:rPr>
              <a:t>past behavior is the best predictor of </a:t>
            </a:r>
            <a:r>
              <a:rPr lang="en-US" sz="1800" b="1" i="1">
                <a:solidFill>
                  <a:srgbClr val="FFFFFF"/>
                </a:solidFill>
                <a:latin typeface="Calibri" pitchFamily="34" charset="0"/>
              </a:rPr>
              <a:t>future behavior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STAR Method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1371600" y="1463040"/>
            <a:ext cx="6400800" cy="2743200"/>
          </a:xfrm>
          <a:prstGeom prst="rect">
            <a:avLst/>
          </a:prstGeom>
          <a:solidFill>
            <a:srgbClr val="2F5597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554480" y="1828800"/>
            <a:ext cx="6035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CADCFC"/>
                </a:solidFill>
                <a:latin typeface="Calibri" pitchFamily="34" charset="0"/>
              </a:rPr>
              <a:t>S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</a:rPr>
              <a:t>ituation - Describe the context and background</a:t>
            </a:r>
            <a:endParaRPr lang="en-US" sz="2000" dirty="0"/>
          </a:p>
          <a:p>
            <a:pPr marL="0" indent="0" algn="l">
              <a:buNone/>
            </a:pPr>
            <a:r>
              <a:rPr lang="en-US" sz="2400" b="1" dirty="0">
                <a:solidFill>
                  <a:srgbClr val="CADCFC"/>
                </a:solidFill>
                <a:latin typeface="Calibri" pitchFamily="34" charset="0"/>
              </a:rPr>
              <a:t>T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</a:rPr>
              <a:t>ask - Explain what you were working on</a:t>
            </a:r>
            <a:endParaRPr lang="en-US" sz="2000" dirty="0"/>
          </a:p>
          <a:p>
            <a:pPr marL="0" indent="0" algn="l">
              <a:buNone/>
            </a:pPr>
            <a:r>
              <a:rPr lang="en-US" sz="2400" b="1" dirty="0">
                <a:solidFill>
                  <a:srgbClr val="CADCFC"/>
                </a:solidFill>
                <a:latin typeface="Calibri" pitchFamily="34" charset="0"/>
              </a:rPr>
              <a:t>A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</a:rPr>
              <a:t>ction - Detail what YOU did and HOW</a:t>
            </a:r>
            <a:endParaRPr lang="en-US" sz="2000" dirty="0"/>
          </a:p>
          <a:p>
            <a:pPr marL="0" indent="0" algn="l">
              <a:buNone/>
            </a:pPr>
            <a:r>
              <a:rPr lang="en-US" sz="2400" b="1" dirty="0">
                <a:solidFill>
                  <a:srgbClr val="CADCFC"/>
                </a:solidFill>
                <a:latin typeface="Calibri" pitchFamily="34" charset="0"/>
              </a:rPr>
              <a:t>R</a:t>
            </a:r>
            <a:r>
              <a:rPr lang="en-US" sz="2000" dirty="0">
                <a:solidFill>
                  <a:srgbClr val="FFFFFF"/>
                </a:solidFill>
                <a:latin typeface="Calibri" pitchFamily="34" charset="0"/>
              </a:rPr>
              <a:t>esult - Share the quantified outcome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59765"/>
            <a:ext cx="8229600" cy="4464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Your STAR Evidence Bank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74268"/>
            <a:ext cx="8229600" cy="4229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368578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Study the Job Spec: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key competencies they’re looking for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2057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20116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Review Your Resume: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through each role and think about what you did? Why? What was the outcome? 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26974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Create your own Audit: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your strengths, skills and competencies. 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34290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88720" y="33832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Form Your STARs:</a:t>
            </a: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competency, prepare Situation, Task, Action, Result with facts and figures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41148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88720" y="40690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500" dirty="0"/>
          </a:p>
        </p:txBody>
      </p:sp>
      <p:pic>
        <p:nvPicPr>
          <p:cNvPr id="4" name="Picture 3" descr="A blue circle with a letter and a blue circle with a white background&#10;&#10;Description automatically generated">
            <a:extLst>
              <a:ext uri="{FF2B5EF4-FFF2-40B4-BE49-F238E27FC236}">
                <a16:creationId xmlns:a16="http://schemas.microsoft.com/office/drawing/2014/main" id="{DB9CCAA0-B1CB-A2A0-0250-F2D70D54A3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100" y="129538"/>
            <a:ext cx="2316754" cy="620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Pillars of </a:t>
            </a: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Demonstrating</a:t>
            </a: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2560320" cy="329184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40" y="146304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1031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 Everything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822960" y="2651760"/>
            <a:ext cx="2194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tell the story of your impact - revenue growth, cost savings, efficiency gains, margin improvement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3474720" y="1188720"/>
            <a:ext cx="2560320" cy="329184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280" y="146304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657600" y="21031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Ownership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3657600" y="2651760"/>
            <a:ext cx="2194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how YOU led initiatives, made decisions, and drove outcomes - not just participated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6309360" y="1188720"/>
            <a:ext cx="2560320" cy="3291840"/>
          </a:xfrm>
          <a:prstGeom prst="rect">
            <a:avLst/>
          </a:prstGeom>
          <a:solidFill>
            <a:srgbClr val="F8F9FA"/>
          </a:solidFill>
          <a:ln w="25400">
            <a:solidFill>
              <a:srgbClr val="2F559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0920" y="1463040"/>
            <a:ext cx="457200" cy="4572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492240" y="21031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 Business Partnership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6492240" y="2651760"/>
            <a:ext cx="21945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CFOs must collaborate across functions - show cross-departmental impact and stakeholder management</a:t>
            </a:r>
            <a:endParaRPr lang="en-US" sz="1300" dirty="0"/>
          </a:p>
        </p:txBody>
      </p:sp>
      <p:pic>
        <p:nvPicPr>
          <p:cNvPr id="15" name="Picture 14" descr="A blue circle with a letter and a blue circle with a white background&#10;&#10;Description automatically generated">
            <a:extLst>
              <a:ext uri="{FF2B5EF4-FFF2-40B4-BE49-F238E27FC236}">
                <a16:creationId xmlns:a16="http://schemas.microsoft.com/office/drawing/2014/main" id="{B041F77F-2334-BFF5-937D-8956E547C6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945" y="142875"/>
            <a:ext cx="2146349" cy="5753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vs DON’T</a:t>
            </a:r>
            <a:endParaRPr lang="en-US" sz="3400" dirty="0"/>
          </a:p>
        </p:txBody>
      </p:sp>
      <p:sp>
        <p:nvSpPr>
          <p:cNvPr id="4" name="Shape 1"/>
          <p:cNvSpPr/>
          <p:nvPr/>
        </p:nvSpPr>
        <p:spPr>
          <a:xfrm>
            <a:off x="548640" y="1097280"/>
            <a:ext cx="4206240" cy="2446021"/>
          </a:xfrm>
          <a:prstGeom prst="rect">
            <a:avLst/>
          </a:prstGeom>
          <a:solidFill>
            <a:srgbClr val="F8F9FA"/>
          </a:solidFill>
          <a:ln w="38100">
            <a:solidFill>
              <a:srgbClr val="28A74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280160"/>
            <a:ext cx="320040" cy="32004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0584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DO: Use Specific Examples with Metrics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640080" y="1737360"/>
            <a:ext cx="3657600" cy="180594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developed a 3-year financial strategy that aligned with our goal to expand into new markets. I conducted market analysis across 5 target regions, built financial models projecting 15% annual revenue growth, and secured board approval for $50M in capital allocation. Within 18 months, we entered 3 new markets and achieved $75M in incremental revenue, exceeding our target by 25%."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937760" y="1097280"/>
            <a:ext cx="3749040" cy="2446021"/>
          </a:xfrm>
          <a:prstGeom prst="rect">
            <a:avLst/>
          </a:prstGeom>
          <a:solidFill>
            <a:srgbClr val="F8F9FA"/>
          </a:solidFill>
          <a:ln w="38100">
            <a:solidFill>
              <a:srgbClr val="DC354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0640" y="1143000"/>
            <a:ext cx="320040" cy="32004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486400" y="105156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DON'T: Give Vague Statements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5120640" y="1508760"/>
            <a:ext cx="3383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was responsible for developing the company's financial strategy and working with leadership to identify growth opportunities. I helped the team expand into new markets and we saw good results."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5120640" y="2514600"/>
            <a:ext cx="3383280" cy="16002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Missing:</a:t>
            </a:r>
            <a:endParaRPr lang="en-US" sz="1300" dirty="0"/>
          </a:p>
        </p:txBody>
      </p:sp>
      <p:sp>
        <p:nvSpPr>
          <p:cNvPr id="13" name="Text 8"/>
          <p:cNvSpPr/>
          <p:nvPr/>
        </p:nvSpPr>
        <p:spPr>
          <a:xfrm>
            <a:off x="5303520" y="2674622"/>
            <a:ext cx="3200400" cy="7727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metrics and outcomes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direct role and ownership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Timeframes and scale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Quantified business impact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34B21F-BDC9-A05A-1D35-D89C82AED77B}"/>
              </a:ext>
            </a:extLst>
          </p:cNvPr>
          <p:cNvSpPr txBox="1"/>
          <p:nvPr/>
        </p:nvSpPr>
        <p:spPr>
          <a:xfrm>
            <a:off x="548640" y="3857297"/>
            <a:ext cx="813816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Unable to quantify results when asked - signals lack of impact measurement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sole credit for team achievements - shows poor leadership and self-awareness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Blaming others for failures - demonstrates lack of accountability and ownership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Focusing only on tasks, not outcomes - suggests tactical vs. strategic mindset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Inconsistency in your story - raises trust and credibility concerns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Over-emphasizing processes without results - indicates activity without impact</a:t>
            </a:r>
            <a:endParaRPr lang="en-US" sz="1200" dirty="0"/>
          </a:p>
          <a:p>
            <a:endParaRPr lang="en-GB" sz="1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4498"/>
            <a:ext cx="8229600" cy="7154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Quantification </a:t>
            </a: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48538"/>
            <a:ext cx="8229600" cy="3291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achievement should include these elements: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368578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Starting Point: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 $50M, margins at 12%, 15-day close cycle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2057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20116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What YOU Did: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 cost allocation model, automated 3 processes, negotiated contracts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26974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End Result: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grew to $75M, margins improved to 18%, close reduced to 6 days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34290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88720" y="33832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Timeframe: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Achieved over 18 months with team of 8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40080" y="41148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88720" y="40690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Business Impact: 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Enabled company to secure Series B funding of $30M</a:t>
            </a:r>
            <a:endParaRPr lang="en-US" sz="1500" dirty="0"/>
          </a:p>
        </p:txBody>
      </p:sp>
      <p:pic>
        <p:nvPicPr>
          <p:cNvPr id="4" name="Picture 3" descr="A blue circle with a letter and a blue circle with a white background&#10;&#10;Description automatically generated">
            <a:extLst>
              <a:ext uri="{FF2B5EF4-FFF2-40B4-BE49-F238E27FC236}">
                <a16:creationId xmlns:a16="http://schemas.microsoft.com/office/drawing/2014/main" id="{8E7634C5-20CD-4891-2011-6830AB6756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234" y="175913"/>
            <a:ext cx="2154622" cy="5775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5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Phrases That Undermine Your Competency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325880"/>
            <a:ext cx="228600" cy="228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280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was involved in..."</a:t>
            </a:r>
            <a:endParaRPr lang="en-US" sz="12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1737360"/>
            <a:ext cx="228600" cy="2286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14400" y="1691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led / I drove / I implemented..."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4846320" y="1188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1325880"/>
            <a:ext cx="228600" cy="2286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303520" y="1280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 improved performance..."</a:t>
            </a:r>
            <a:endParaRPr lang="en-US" sz="12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737360"/>
            <a:ext cx="228600" cy="22860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5303520" y="1691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improved EBITDA margins by 5pp from 12% to 17%..."</a:t>
            </a:r>
            <a:endParaRPr lang="en-US" sz="1200" dirty="0"/>
          </a:p>
        </p:txBody>
      </p:sp>
      <p:sp>
        <p:nvSpPr>
          <p:cNvPr id="13" name="Shape 7"/>
          <p:cNvSpPr/>
          <p:nvPr/>
        </p:nvSpPr>
        <p:spPr>
          <a:xfrm>
            <a:off x="457200" y="2331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468880"/>
            <a:ext cx="228600" cy="22860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914400" y="2423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helped the team..."</a:t>
            </a:r>
            <a:endParaRPr lang="en-US" sz="12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2880360"/>
            <a:ext cx="228600" cy="22860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914400" y="2834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built a team of 12 that delivered..."</a:t>
            </a:r>
            <a:endParaRPr lang="en-US" sz="1200" dirty="0"/>
          </a:p>
        </p:txBody>
      </p:sp>
      <p:sp>
        <p:nvSpPr>
          <p:cNvPr id="18" name="Shape 10"/>
          <p:cNvSpPr/>
          <p:nvPr/>
        </p:nvSpPr>
        <p:spPr>
          <a:xfrm>
            <a:off x="4846320" y="2331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2468880"/>
            <a:ext cx="228600" cy="22860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303520" y="2423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"Pretty significant savings..."</a:t>
            </a:r>
            <a:endParaRPr lang="en-US" sz="12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880360"/>
            <a:ext cx="228600" cy="22860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303520" y="2834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"$3.2M in annual cost savings (8% reduction)..."</a:t>
            </a:r>
            <a:endParaRPr lang="en-US" sz="1200" dirty="0"/>
          </a:p>
        </p:txBody>
      </p:sp>
      <p:sp>
        <p:nvSpPr>
          <p:cNvPr id="23" name="Shape 13"/>
          <p:cNvSpPr/>
          <p:nvPr/>
        </p:nvSpPr>
        <p:spPr>
          <a:xfrm>
            <a:off x="457200" y="3474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611880"/>
            <a:ext cx="228600" cy="228600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914400" y="3566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"Good results..."</a:t>
            </a:r>
            <a:endParaRPr lang="en-US" sz="1200" dirty="0"/>
          </a:p>
        </p:txBody>
      </p:sp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4023360"/>
            <a:ext cx="228600" cy="228600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914400" y="3977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"Revenue grew 45% YoY to $120M..."</a:t>
            </a:r>
            <a:endParaRPr lang="en-US" sz="1200" dirty="0"/>
          </a:p>
        </p:txBody>
      </p:sp>
      <p:sp>
        <p:nvSpPr>
          <p:cNvPr id="28" name="Shape 16"/>
          <p:cNvSpPr/>
          <p:nvPr/>
        </p:nvSpPr>
        <p:spPr>
          <a:xfrm>
            <a:off x="4846320" y="3474720"/>
            <a:ext cx="411480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29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3611880"/>
            <a:ext cx="228600" cy="228600"/>
          </a:xfrm>
          <a:prstGeom prst="rect">
            <a:avLst/>
          </a:prstGeom>
        </p:spPr>
      </p:pic>
      <p:sp>
        <p:nvSpPr>
          <p:cNvPr id="30" name="Text 17"/>
          <p:cNvSpPr/>
          <p:nvPr/>
        </p:nvSpPr>
        <p:spPr>
          <a:xfrm>
            <a:off x="5303520" y="3566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C3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have experience with..."</a:t>
            </a:r>
            <a:endParaRPr lang="en-US" sz="1200" dirty="0"/>
          </a:p>
        </p:txBody>
      </p:sp>
      <p:pic>
        <p:nvPicPr>
          <p:cNvPr id="31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4023360"/>
            <a:ext cx="228600" cy="228600"/>
          </a:xfrm>
          <a:prstGeom prst="rect">
            <a:avLst/>
          </a:prstGeom>
        </p:spPr>
      </p:pic>
      <p:sp>
        <p:nvSpPr>
          <p:cNvPr id="32" name="Text 18"/>
          <p:cNvSpPr/>
          <p:nvPr/>
        </p:nvSpPr>
        <p:spPr>
          <a:xfrm>
            <a:off x="5303520" y="39776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8A7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implemented SAP across 8 entities, reducing close time by 60%..."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1081</Words>
  <Application>Microsoft Office PowerPoint</Application>
  <PresentationFormat>On-screen Show (16:9)</PresentationFormat>
  <Paragraphs>120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Demonstrating CFO Competency in Interviews</dc:title>
  <dc:subject>PptxGenJS Presentation</dc:subject>
  <dc:creator>CFO Leadership Series</dc:creator>
  <cp:lastModifiedBy>Christine Schneider</cp:lastModifiedBy>
  <cp:revision>2</cp:revision>
  <dcterms:created xsi:type="dcterms:W3CDTF">2026-02-02T15:44:21Z</dcterms:created>
  <dcterms:modified xsi:type="dcterms:W3CDTF">2026-03-25T17:11:01Z</dcterms:modified>
</cp:coreProperties>
</file>